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108"/>
  </p:notesMasterIdLst>
  <p:sldIdLst>
    <p:sldId id="259" r:id="rId2"/>
    <p:sldId id="256" r:id="rId3"/>
    <p:sldId id="352" r:id="rId4"/>
    <p:sldId id="423" r:id="rId5"/>
    <p:sldId id="271" r:id="rId6"/>
    <p:sldId id="273" r:id="rId7"/>
    <p:sldId id="386" r:id="rId8"/>
    <p:sldId id="422" r:id="rId9"/>
    <p:sldId id="396" r:id="rId10"/>
    <p:sldId id="288" r:id="rId11"/>
    <p:sldId id="404" r:id="rId12"/>
    <p:sldId id="405" r:id="rId13"/>
    <p:sldId id="406" r:id="rId14"/>
    <p:sldId id="424" r:id="rId15"/>
    <p:sldId id="333" r:id="rId16"/>
    <p:sldId id="388" r:id="rId17"/>
    <p:sldId id="389" r:id="rId18"/>
    <p:sldId id="427" r:id="rId19"/>
    <p:sldId id="390" r:id="rId20"/>
    <p:sldId id="391" r:id="rId21"/>
    <p:sldId id="387" r:id="rId22"/>
    <p:sldId id="392" r:id="rId23"/>
    <p:sldId id="398" r:id="rId24"/>
    <p:sldId id="393" r:id="rId25"/>
    <p:sldId id="400" r:id="rId26"/>
    <p:sldId id="401" r:id="rId27"/>
    <p:sldId id="409" r:id="rId28"/>
    <p:sldId id="408" r:id="rId29"/>
    <p:sldId id="402" r:id="rId30"/>
    <p:sldId id="403" r:id="rId31"/>
    <p:sldId id="421" r:id="rId32"/>
    <p:sldId id="418" r:id="rId33"/>
    <p:sldId id="419" r:id="rId34"/>
    <p:sldId id="428" r:id="rId35"/>
    <p:sldId id="425" r:id="rId36"/>
    <p:sldId id="410" r:id="rId37"/>
    <p:sldId id="411" r:id="rId38"/>
    <p:sldId id="414" r:id="rId39"/>
    <p:sldId id="417" r:id="rId40"/>
    <p:sldId id="296" r:id="rId41"/>
    <p:sldId id="412" r:id="rId42"/>
    <p:sldId id="420" r:id="rId43"/>
    <p:sldId id="429" r:id="rId44"/>
    <p:sldId id="415" r:id="rId45"/>
    <p:sldId id="416" r:id="rId46"/>
    <p:sldId id="382" r:id="rId47"/>
    <p:sldId id="334" r:id="rId48"/>
    <p:sldId id="360" r:id="rId49"/>
    <p:sldId id="362" r:id="rId50"/>
    <p:sldId id="364" r:id="rId51"/>
    <p:sldId id="365" r:id="rId52"/>
    <p:sldId id="366" r:id="rId53"/>
    <p:sldId id="367" r:id="rId54"/>
    <p:sldId id="368" r:id="rId55"/>
    <p:sldId id="369" r:id="rId56"/>
    <p:sldId id="371" r:id="rId57"/>
    <p:sldId id="370" r:id="rId58"/>
    <p:sldId id="345" r:id="rId59"/>
    <p:sldId id="372" r:id="rId60"/>
    <p:sldId id="373" r:id="rId61"/>
    <p:sldId id="376" r:id="rId62"/>
    <p:sldId id="374" r:id="rId63"/>
    <p:sldId id="375" r:id="rId64"/>
    <p:sldId id="377" r:id="rId65"/>
    <p:sldId id="378" r:id="rId66"/>
    <p:sldId id="379" r:id="rId67"/>
    <p:sldId id="380" r:id="rId68"/>
    <p:sldId id="350" r:id="rId69"/>
    <p:sldId id="363" r:id="rId70"/>
    <p:sldId id="312" r:id="rId71"/>
    <p:sldId id="313" r:id="rId72"/>
    <p:sldId id="314" r:id="rId73"/>
    <p:sldId id="315" r:id="rId74"/>
    <p:sldId id="383" r:id="rId75"/>
    <p:sldId id="381" r:id="rId76"/>
    <p:sldId id="353" r:id="rId77"/>
    <p:sldId id="354" r:id="rId78"/>
    <p:sldId id="356" r:id="rId79"/>
    <p:sldId id="357" r:id="rId80"/>
    <p:sldId id="359" r:id="rId81"/>
    <p:sldId id="358" r:id="rId82"/>
    <p:sldId id="347" r:id="rId83"/>
    <p:sldId id="306" r:id="rId84"/>
    <p:sldId id="305" r:id="rId85"/>
    <p:sldId id="328" r:id="rId86"/>
    <p:sldId id="330" r:id="rId87"/>
    <p:sldId id="310" r:id="rId88"/>
    <p:sldId id="327" r:id="rId89"/>
    <p:sldId id="348" r:id="rId90"/>
    <p:sldId id="316" r:id="rId91"/>
    <p:sldId id="385" r:id="rId92"/>
    <p:sldId id="321" r:id="rId93"/>
    <p:sldId id="339" r:id="rId94"/>
    <p:sldId id="341" r:id="rId95"/>
    <p:sldId id="343" r:id="rId96"/>
    <p:sldId id="340" r:id="rId97"/>
    <p:sldId id="346" r:id="rId98"/>
    <p:sldId id="318" r:id="rId99"/>
    <p:sldId id="349" r:id="rId100"/>
    <p:sldId id="342" r:id="rId101"/>
    <p:sldId id="331" r:id="rId102"/>
    <p:sldId id="332" r:id="rId103"/>
    <p:sldId id="338" r:id="rId104"/>
    <p:sldId id="344" r:id="rId105"/>
    <p:sldId id="384" r:id="rId106"/>
    <p:sldId id="426" r:id="rId107"/>
  </p:sldIdLst>
  <p:sldSz cx="9906000" cy="6858000" type="A4"/>
  <p:notesSz cx="6858000" cy="9144000"/>
  <p:embeddedFontLst>
    <p:embeddedFont>
      <p:font typeface="나눔스퀘어라운드 ExtraBold" panose="020B0600000101010101" pitchFamily="50" charset="-127"/>
      <p:bold r:id="rId109"/>
    </p:embeddedFont>
    <p:embeddedFont>
      <p:font typeface="나눔스퀘어 ExtraBold" panose="020B0600000101010101" pitchFamily="50" charset="-127"/>
      <p:bold r:id="rId110"/>
    </p:embeddedFont>
    <p:embeddedFont>
      <p:font typeface="Tahoma" panose="020B0604030504040204" pitchFamily="34" charset="0"/>
      <p:regular r:id="rId111"/>
      <p:bold r:id="rId112"/>
    </p:embeddedFont>
    <p:embeddedFont>
      <p:font typeface="a카리스마" panose="02020600000000000000" pitchFamily="18" charset="-127"/>
      <p:regular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충북대직지체" panose="02020603020101020101" pitchFamily="18" charset="-127"/>
      <p:regular r:id="rId118"/>
    </p:embeddedFont>
    <p:embeddedFont>
      <p:font typeface="강한공군체 Medium" panose="020B0600000101010101" pitchFamily="50" charset="-127"/>
      <p:regular r:id="rId119"/>
    </p:embeddedFont>
    <p:embeddedFont>
      <p:font typeface="MS PGothic" panose="020B0600070205080204" pitchFamily="34" charset="-128"/>
      <p:regular r:id="rId120"/>
    </p:embeddedFont>
    <p:embeddedFont>
      <p:font typeface="강한공군체 Bold" panose="020B0800000101010101" pitchFamily="50" charset="-127"/>
      <p:bold r:id="rId121"/>
    </p:embeddedFont>
    <p:embeddedFont>
      <p:font typeface="휴먼모음T" panose="02030504000101010101" pitchFamily="18" charset="-127"/>
      <p:regular r:id="rId122"/>
    </p:embeddedFont>
    <p:embeddedFont>
      <p:font typeface="a산들바람" panose="02020600000000000000" pitchFamily="18" charset="-127"/>
      <p:regular r:id="rId123"/>
    </p:embeddedFont>
    <p:embeddedFont>
      <p:font typeface="a발레리나" panose="02020600000000000000" pitchFamily="18" charset="-127"/>
      <p:regular r:id="rId124"/>
    </p:embeddedFont>
    <p:embeddedFont>
      <p:font typeface="a아시아헤드2" panose="02020600000000000000" pitchFamily="18" charset="-127"/>
      <p:regular r:id="rId125"/>
    </p:embeddedFont>
    <p:embeddedFont>
      <p:font typeface="HY동녘B" panose="020B0600000101010101" charset="-127"/>
      <p:regular r:id="rId126"/>
    </p:embeddedFont>
    <p:embeddedFont>
      <p:font typeface="맑은 고딕" panose="020B0503020000020004" pitchFamily="50" charset="-127"/>
      <p:regular r:id="rId127"/>
      <p:bold r:id="rId128"/>
    </p:embeddedFont>
    <p:embeddedFont>
      <p:font typeface="Arial Black" panose="020B0A04020102020204" pitchFamily="34" charset="0"/>
      <p:bold r:id="rId129"/>
    </p:embeddedFont>
    <p:embeddedFont>
      <p:font typeface="Calibri Light" panose="020F0302020204030204" pitchFamily="34" charset="0"/>
      <p:regular r:id="rId130"/>
      <p:italic r:id="rId1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88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2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font" Target="fonts/font2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17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8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7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47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37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71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8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76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1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9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3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6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41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4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26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8.gif"/><Relationship Id="rId2" Type="http://schemas.openxmlformats.org/officeDocument/2006/relationships/diagramData" Target="../diagrams/data1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5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5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9.gif"/><Relationship Id="rId23" Type="http://schemas.openxmlformats.org/officeDocument/2006/relationships/image" Target="../media/image27.jpeg"/><Relationship Id="rId28" Type="http://schemas.openxmlformats.org/officeDocument/2006/relationships/image" Target="../media/image31.png"/><Relationship Id="rId10" Type="http://schemas.openxmlformats.org/officeDocument/2006/relationships/image" Target="../media/image14.gif"/><Relationship Id="rId19" Type="http://schemas.openxmlformats.org/officeDocument/2006/relationships/image" Target="../media/image23.png"/><Relationship Id="rId31" Type="http://schemas.openxmlformats.org/officeDocument/2006/relationships/image" Target="../media/image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openxmlformats.org/officeDocument/2006/relationships/image" Target="../media/image18.gif"/><Relationship Id="rId22" Type="http://schemas.openxmlformats.org/officeDocument/2006/relationships/image" Target="../media/image26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26530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DMExpress</a:t>
            </a:r>
            <a:r>
              <a:rPr lang="en-US" altLang="ko-KR" sz="48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48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교육 자료</a:t>
            </a:r>
            <a:endParaRPr lang="en-US" altLang="ko-KR" sz="4800" dirty="0">
              <a:solidFill>
                <a:schemeClr val="accent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0" y="2684272"/>
            <a:ext cx="9906000" cy="74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sz="2000" b="1" kern="0" dirty="0">
                <a:solidFill>
                  <a:srgbClr val="EB8F3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한국비지네스써비스㈜</a:t>
            </a:r>
            <a:endParaRPr lang="en-US" altLang="ko-KR" sz="2000" b="1" kern="0" dirty="0">
              <a:solidFill>
                <a:srgbClr val="EB8F3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45243" algn="ctr" latinLnBrk="0"/>
            <a:r>
              <a:rPr lang="en-US" sz="2000" b="1" kern="0" dirty="0" smtClean="0">
                <a:solidFill>
                  <a:srgbClr val="EB8F3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2022.06.</a:t>
            </a:r>
            <a:endParaRPr lang="en-US" sz="2000" b="1" kern="0" dirty="0">
              <a:solidFill>
                <a:srgbClr val="EB8F3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291012"/>
            <a:ext cx="9639300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524856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534858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986624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626654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3649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305253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628913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33911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350192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474944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97372" y="5225351"/>
            <a:ext cx="9230450" cy="0"/>
          </a:xfrm>
          <a:prstGeom prst="line">
            <a:avLst/>
          </a:prstGeom>
          <a:ln w="22225" cmpd="dbl">
            <a:solidFill>
              <a:schemeClr val="accent4"/>
            </a:solidFill>
            <a:prstDash val="dash"/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/>
              <a:t>뱀잡이수리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Secretary bird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blog.kakaocdn.net/dn/TxjVZ/btqxx1us2HH/kkv0BBUjPgpQbDy8NgWvz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" y="1150407"/>
            <a:ext cx="59912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MaYGP/btqxCPFUSQ7/tP0Bk5FcDcM1cLvbWtIJC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2" y="1150407"/>
            <a:ext cx="32813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JuQJa/btqxDtI9r7K/Ffj0ddkfbI9MgmJMbIcGX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1" y="3717214"/>
            <a:ext cx="3292126" cy="2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9124" y="5933689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독수리 계의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아이린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72" y="5965477"/>
            <a:ext cx="595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날아다니기보다는 </a:t>
            </a:r>
            <a:r>
              <a:rPr lang="ko-KR" altLang="en-US" sz="1600" dirty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긴 다리를 사용하여 걸어 다니는 것을 </a:t>
            </a:r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선호</a:t>
            </a:r>
            <a:r>
              <a:rPr lang="en-US" altLang="ko-KR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. 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092" y="5421836"/>
            <a:ext cx="1745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신장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: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1.3~1.5m 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371" y="5006337"/>
            <a:ext cx="125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아프리카에 서식하는</a:t>
            </a:r>
            <a:endParaRPr lang="en-US" altLang="ko-KR" sz="1600" dirty="0" smtClean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맹금류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4686" y="5252559"/>
            <a:ext cx="17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레깅스를 </a:t>
            </a:r>
            <a:r>
              <a:rPr lang="ko-KR" altLang="en-US" sz="1600" dirty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입은 것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같음</a:t>
            </a:r>
            <a:endParaRPr lang="en-US" altLang="ko-KR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106</a:t>
            </a:fld>
            <a:endParaRPr lang="en-US" dirty="0"/>
          </a:p>
        </p:txBody>
      </p:sp>
      <p:pic>
        <p:nvPicPr>
          <p:cNvPr id="5" name="Picture 6" descr="Gauge, Kilometers, Miles, Spe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6" y="1364776"/>
            <a:ext cx="23526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1026" name="Picture 2" descr="How to add Header Fields To Flat Files in Informatica Power Center (using  header command) - Explore Informa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4177396"/>
            <a:ext cx="4943475" cy="19907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Flat File? - Definition from Tech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1358487"/>
            <a:ext cx="4511430" cy="2694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3" y="1239955"/>
            <a:ext cx="3756660" cy="50601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36915" y="1358487"/>
            <a:ext cx="2536371" cy="1765713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72" y="1300843"/>
            <a:ext cx="5323523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96" y="1304925"/>
            <a:ext cx="81438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04456" y="1304925"/>
            <a:ext cx="631372" cy="174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889" y="1272267"/>
            <a:ext cx="362208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Fixed Length Flat File:</a:t>
            </a:r>
            <a:endParaRPr lang="ko-KR" altLang="en-US" sz="2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48121"/>
              </p:ext>
            </p:extLst>
          </p:nvPr>
        </p:nvGraphicFramePr>
        <p:xfrm>
          <a:off x="297372" y="1257295"/>
          <a:ext cx="4593119" cy="4695095"/>
        </p:xfrm>
        <a:graphic>
          <a:graphicData uri="http://schemas.openxmlformats.org/drawingml/2006/table">
            <a:tbl>
              <a:tblPr/>
              <a:tblGrid>
                <a:gridCol w="104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4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정렬 기능으로 다중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적용 가능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시스템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대비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5~10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배의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en-US" altLang="ko-KR" sz="11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성능 지원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사용자가 정의한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 Order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방식 지원</a:t>
                      </a:r>
                      <a:endParaRPr lang="ko-KR" altLang="en-US" sz="11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COPY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작업 없이 필요한 레코드나 필드 추출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MERGE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이상의 파일을 한 개의 파일로 병합하는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JOIN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Left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Right, Inner, Outer Join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</a:t>
                      </a:r>
                      <a:endParaRPr lang="en-US" altLang="ko-KR" sz="1200" b="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 파일을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비교할 수 있으며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CDC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기능도 구현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REFORMAT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Source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파일에서 필요한 필드만 선택하여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레이아웃 변경 및 추가된 신규 필드 추가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FILTER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데이터 파티션과 레코드 선택 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조건에 따른 데이터 추출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다중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출력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지원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SUMMARIZE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중복 데이터 제거 및 마스터 성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데이터 추출 기능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별 합산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(Group by)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91530"/>
              </p:ext>
            </p:extLst>
          </p:nvPr>
        </p:nvGraphicFramePr>
        <p:xfrm>
          <a:off x="4993464" y="1261187"/>
          <a:ext cx="4629431" cy="4691203"/>
        </p:xfrm>
        <a:graphic>
          <a:graphicData uri="http://schemas.openxmlformats.org/drawingml/2006/table">
            <a:tbl>
              <a:tblPr/>
              <a:tblGrid>
                <a:gridCol w="107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Conversion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File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Level, Record Level, Field Level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변환</a:t>
                      </a:r>
                      <a:endParaRPr lang="en-US" altLang="ko-KR" sz="120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필드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type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이나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size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 변경하여 출력 가능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Aggregate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키 별 최대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최소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평균 값을 구하는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레코드에 순차적으로 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고성능 </a:t>
                      </a:r>
                      <a:endParaRPr lang="en-US" altLang="ko-KR" sz="1600" b="1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Aggregate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기능을 고성능으로 처리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사칙 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레코드의 필드 간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사칙연산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Date/Time </a:t>
                      </a:r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일자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시간 데이터에 대한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+, -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할 수 있는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제거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Blank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레코드를 일괄적으로 제거하는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가로로 말린 두루마리 모양 10"/>
          <p:cNvSpPr/>
          <p:nvPr/>
        </p:nvSpPr>
        <p:spPr>
          <a:xfrm>
            <a:off x="1900057" y="4795135"/>
            <a:ext cx="3597229" cy="1394379"/>
          </a:xfrm>
          <a:prstGeom prst="horizontalScrol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Simple Script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1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76602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4267199"/>
            <a:ext cx="47644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63" y="443983"/>
            <a:ext cx="5715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1" y="626521"/>
            <a:ext cx="225188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여보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b="1" dirty="0" err="1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마트가서</a:t>
            </a:r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endParaRPr lang="en-US" altLang="ko-KR" sz="20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우유 하나 사와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</a:t>
            </a: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계란 있으면 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6</a:t>
            </a:r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 사와 </a:t>
            </a:r>
            <a:endParaRPr lang="ko-KR" altLang="en-US" sz="2000" b="1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8174" y="3735260"/>
            <a:ext cx="1348853" cy="7078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endParaRPr lang="en-US" altLang="ko-KR" sz="12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계란 있었어</a:t>
            </a:r>
            <a:endParaRPr lang="en-US" altLang="ko-KR" sz="20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endParaRPr lang="en-US" altLang="ko-KR" sz="14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015" y="1088186"/>
            <a:ext cx="3342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프로그래머 남편에게 심부름 시킴</a:t>
            </a:r>
            <a:endParaRPr lang="ko-KR" altLang="en-US" sz="3200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9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 CND_A  COL_01 = “A03”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/INCLUDE CND_A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442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3886196"/>
            <a:ext cx="61360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CND_CG COL_03 = “SBS”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/DERIVED N_COL_03 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if CND_CG then “TBS” else COL_03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TBS,2002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2" y="3907971"/>
            <a:ext cx="6520857" cy="794657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SORT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COL_01, COL_02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desc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2" y="3156857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MERGE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50468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/MERGE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18556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4191105"/>
            <a:ext cx="2572869" cy="191936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502067"/>
            <a:ext cx="672353" cy="699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15860"/>
            <a:ext cx="2572871" cy="81136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7372" y="3907971"/>
            <a:ext cx="5798627" cy="794661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JOIN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75804" y="1585239"/>
            <a:ext cx="4248978" cy="1244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8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22" name="AutoShape 13"/>
          <p:cNvCxnSpPr>
            <a:cxnSpLocks noChangeShapeType="1"/>
            <a:stCxn id="26" idx="4"/>
            <a:endCxn id="20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15"/>
          <p:cNvCxnSpPr>
            <a:cxnSpLocks noChangeShapeType="1"/>
            <a:endCxn id="26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16"/>
          <p:cNvCxnSpPr>
            <a:cxnSpLocks noChangeShapeType="1"/>
            <a:endCxn id="26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310205" y="3026533"/>
            <a:ext cx="1598840" cy="825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3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RCOL_01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RCOL_01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40328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4089" y="4408818"/>
            <a:ext cx="3167667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A01,1001,KBS,BTS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27346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37632"/>
            <a:ext cx="2572871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7373" y="3505201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6486" y="1340328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(GROUP BY)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  TOTAL  COL_02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COL_01, COL_02, COL_03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3" y="3505201"/>
            <a:ext cx="6266716" cy="4789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537855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최대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최소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평균 값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231096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MAXIMUM MAX_COL_02,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MINIMUM  MIN_COL_02,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AVERAGE  AVG_COL_02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COL_01, MAX_COL_02,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               MIN_COL_02, AVG_COL_02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A01,20,10,15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A02,30,30,30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102427"/>
            <a:ext cx="5798627" cy="153121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0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날짜 연산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방법 </a:t>
            </a:r>
          </a:p>
          <a:p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예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현재날짜 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- 1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달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현재 월의 말일 자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dirty="0" smtClean="0"/>
              <a:t>Sample Script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3472" y="2011830"/>
            <a:ext cx="137409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5618" y="1410394"/>
            <a:ext cx="217078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69353" y="4177740"/>
            <a:ext cx="225574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직사각형 1"/>
          <p:cNvSpPr/>
          <p:nvPr/>
        </p:nvSpPr>
        <p:spPr>
          <a:xfrm>
            <a:off x="1837567" y="2371272"/>
            <a:ext cx="383119" cy="21667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20686" y="2371268"/>
            <a:ext cx="152400" cy="216679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  <p:bldP spid="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20932" y="1910992"/>
            <a:ext cx="2210540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월요일 월요병 공감 짤 모음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350558"/>
            <a:ext cx="6219825" cy="257175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889" y="1712383"/>
            <a:ext cx="6781800" cy="384810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419100"/>
            <a:ext cx="4762500" cy="60198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5943" y="649467"/>
            <a:ext cx="4764191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   input.dat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/KEYS   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/DERIVEDFIELD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1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/SUMMARIZE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TOTAL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/CONDITION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=  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Uniq_Out.dat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/INCLUDE 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8515" y="649467"/>
            <a:ext cx="4715809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Uniq_Out.dat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input.dat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","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 UNPAIRED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RIGHTSIDE  ONLY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Dup_Out.dat 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RIGHT:d_key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/END</a:t>
            </a: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25629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 변환 처리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372" y="1288022"/>
            <a:ext cx="5123714" cy="480131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도전 과제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형태 변환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: Fixed Type -&gt; Text Type</a:t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 파일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개수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만 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문제 상황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Unix shell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명령으로 변환 작업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만 개의 파일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작업이 끝나지 않음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해결책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DMX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cript (Copy)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Unix Shell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에서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DMX script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호출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en-US" altLang="ko-KR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 동안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끝나지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않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던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작업 </a:t>
            </a:r>
            <a:r>
              <a:rPr lang="en-US" altLang="ko-KR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</a:t>
            </a:r>
            <a:r>
              <a:rPr lang="ko-KR" altLang="en-US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이내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완료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처리의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강점 확인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대용량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DB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데이터를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저장하는 업무에도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예정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8" name="Picture 4" descr="Configuring fixed width text file form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9" y="1253611"/>
            <a:ext cx="4148572" cy="23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figuring Fixed Width Text File Form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9" y="3605309"/>
            <a:ext cx="4265700" cy="223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6375465" y="2596169"/>
            <a:ext cx="2463419" cy="1227813"/>
          </a:xfrm>
          <a:prstGeom prst="downArrow">
            <a:avLst>
              <a:gd name="adj1" fmla="val 56187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파일 </a:t>
            </a:r>
            <a: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만 개</a:t>
            </a:r>
            <a:endParaRPr lang="ko-KR" altLang="en-US" sz="2400" dirty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4" name="가로로 말린 두루마리 모양 3"/>
          <p:cNvSpPr/>
          <p:nvPr/>
        </p:nvSpPr>
        <p:spPr>
          <a:xfrm>
            <a:off x="6288696" y="5166540"/>
            <a:ext cx="2887961" cy="1143000"/>
          </a:xfrm>
          <a:prstGeom prst="horizontalScrol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3</a:t>
            </a:r>
            <a:r>
              <a:rPr lang="ko-KR" altLang="en-US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일 이상 </a:t>
            </a:r>
            <a:r>
              <a:rPr lang="en-US" altLang="ko-KR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→ 3</a:t>
            </a:r>
            <a:r>
              <a:rPr lang="ko-KR" altLang="en-US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시간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전사 배치 업무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372" y="1179162"/>
            <a:ext cx="9325524" cy="2123658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분야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대용량 데이터 가공 처리 업무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시간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Open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전에 데이터를 처리하기 위한 야간 배치업무에서 사용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600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방식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별 배치 요건을 </a:t>
            </a:r>
            <a:r>
              <a:rPr lang="en-US" altLang="ko-KR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Script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 개발 후 스케줄러를 이용하여 수행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에서 조건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unload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Sort, Merge, Join, Filter, Reformat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 Target Table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적재하기 전 데이터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Conversion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 병행</a:t>
            </a: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789675" y="3568786"/>
            <a:ext cx="1984131" cy="2667000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62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6899072" y="3580510"/>
            <a:ext cx="1846385" cy="1560634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62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>
            <a:off x="1164814" y="3410526"/>
            <a:ext cx="1284326" cy="3481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Source DB</a:t>
            </a:r>
          </a:p>
        </p:txBody>
      </p:sp>
      <p:grpSp>
        <p:nvGrpSpPr>
          <p:cNvPr id="52" name="Group 5"/>
          <p:cNvGrpSpPr>
            <a:grpSpLocks/>
          </p:cNvGrpSpPr>
          <p:nvPr/>
        </p:nvGrpSpPr>
        <p:grpSpPr bwMode="auto">
          <a:xfrm>
            <a:off x="7390915" y="3818037"/>
            <a:ext cx="931926" cy="930665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54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32" cy="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62" dirty="0">
                  <a:solidFill>
                    <a:srgbClr val="FF0000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</a:p>
          </p:txBody>
        </p:sp>
      </p:grpSp>
      <p:sp>
        <p:nvSpPr>
          <p:cNvPr id="55" name="AutoShape 9"/>
          <p:cNvSpPr>
            <a:spLocks noChangeArrowheads="1"/>
          </p:cNvSpPr>
          <p:nvPr/>
        </p:nvSpPr>
        <p:spPr bwMode="auto">
          <a:xfrm>
            <a:off x="3429041" y="3998144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5382399" y="3976163"/>
            <a:ext cx="704850" cy="596411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108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7217061" y="3382683"/>
            <a:ext cx="1252266" cy="3481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Target DB</a:t>
            </a:r>
          </a:p>
        </p:txBody>
      </p:sp>
      <p:grpSp>
        <p:nvGrpSpPr>
          <p:cNvPr id="58" name="그룹 63"/>
          <p:cNvGrpSpPr>
            <a:grpSpLocks/>
          </p:cNvGrpSpPr>
          <p:nvPr/>
        </p:nvGrpSpPr>
        <p:grpSpPr bwMode="auto">
          <a:xfrm>
            <a:off x="1031463" y="3842813"/>
            <a:ext cx="931985" cy="921727"/>
            <a:chOff x="719042" y="3249992"/>
            <a:chExt cx="1009587" cy="660504"/>
          </a:xfrm>
        </p:grpSpPr>
        <p:sp>
          <p:nvSpPr>
            <p:cNvPr id="59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cxnSp>
        <p:nvCxnSpPr>
          <p:cNvPr id="61" name="Shape 67"/>
          <p:cNvCxnSpPr>
            <a:cxnSpLocks noChangeShapeType="1"/>
            <a:stCxn id="59" idx="4"/>
            <a:endCxn id="55" idx="1"/>
          </p:cNvCxnSpPr>
          <p:nvPr/>
        </p:nvCxnSpPr>
        <p:spPr bwMode="auto">
          <a:xfrm flipV="1">
            <a:off x="1963448" y="4253121"/>
            <a:ext cx="1465593" cy="5055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4744957" y="3842814"/>
            <a:ext cx="609462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(Sort)</a:t>
            </a: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4720045" y="5038567"/>
            <a:ext cx="570990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(Join)</a:t>
            </a: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4193973" y="6036495"/>
            <a:ext cx="1875835" cy="2628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(Conversion, Reformat)</a:t>
            </a:r>
          </a:p>
        </p:txBody>
      </p:sp>
      <p:sp>
        <p:nvSpPr>
          <p:cNvPr id="65" name="AutoShape 9"/>
          <p:cNvSpPr>
            <a:spLocks noChangeArrowheads="1"/>
          </p:cNvSpPr>
          <p:nvPr/>
        </p:nvSpPr>
        <p:spPr bwMode="auto">
          <a:xfrm>
            <a:off x="5382399" y="4773332"/>
            <a:ext cx="690197" cy="509954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cxnSp>
        <p:nvCxnSpPr>
          <p:cNvPr id="66" name="꺾인 연결선 77"/>
          <p:cNvCxnSpPr>
            <a:cxnSpLocks noChangeShapeType="1"/>
            <a:stCxn id="55" idx="3"/>
            <a:endCxn id="56" idx="1"/>
          </p:cNvCxnSpPr>
          <p:nvPr/>
        </p:nvCxnSpPr>
        <p:spPr bwMode="auto">
          <a:xfrm>
            <a:off x="4119237" y="4253121"/>
            <a:ext cx="1263162" cy="2051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7" name="직선 화살표 연결선 78"/>
          <p:cNvCxnSpPr>
            <a:cxnSpLocks noChangeShapeType="1"/>
            <a:stCxn id="55" idx="3"/>
            <a:endCxn id="65" idx="1"/>
          </p:cNvCxnSpPr>
          <p:nvPr/>
        </p:nvCxnSpPr>
        <p:spPr bwMode="auto">
          <a:xfrm>
            <a:off x="4119237" y="4253121"/>
            <a:ext cx="1263162" cy="77518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8" name="Shape 79"/>
          <p:cNvCxnSpPr>
            <a:cxnSpLocks noChangeShapeType="1"/>
            <a:stCxn id="56" idx="3"/>
          </p:cNvCxnSpPr>
          <p:nvPr/>
        </p:nvCxnSpPr>
        <p:spPr bwMode="auto">
          <a:xfrm>
            <a:off x="6087250" y="4273636"/>
            <a:ext cx="1304192" cy="1025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9" name="Shape 80"/>
          <p:cNvCxnSpPr>
            <a:cxnSpLocks noChangeShapeType="1"/>
            <a:stCxn id="65" idx="3"/>
          </p:cNvCxnSpPr>
          <p:nvPr/>
        </p:nvCxnSpPr>
        <p:spPr bwMode="auto">
          <a:xfrm flipV="1">
            <a:off x="6072596" y="4748421"/>
            <a:ext cx="1784838" cy="279889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70" name="순서도: 화면 표시 69"/>
          <p:cNvSpPr/>
          <p:nvPr/>
        </p:nvSpPr>
        <p:spPr bwMode="auto">
          <a:xfrm>
            <a:off x="7549703" y="5614464"/>
            <a:ext cx="738554" cy="589085"/>
          </a:xfrm>
          <a:prstGeom prst="flowChartDisplay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ko-KR" altLang="en-US" sz="1015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결과조회</a:t>
            </a:r>
          </a:p>
        </p:txBody>
      </p:sp>
      <p:cxnSp>
        <p:nvCxnSpPr>
          <p:cNvPr id="71" name="직선 화살표 연결선 82"/>
          <p:cNvCxnSpPr>
            <a:cxnSpLocks noChangeShapeType="1"/>
            <a:stCxn id="84" idx="3"/>
            <a:endCxn id="70" idx="1"/>
          </p:cNvCxnSpPr>
          <p:nvPr/>
        </p:nvCxnSpPr>
        <p:spPr bwMode="auto">
          <a:xfrm flipV="1">
            <a:off x="6711503" y="5909006"/>
            <a:ext cx="838200" cy="102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72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9560" y="3908756"/>
            <a:ext cx="593481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" name="그룹 63"/>
          <p:cNvGrpSpPr>
            <a:grpSpLocks/>
          </p:cNvGrpSpPr>
          <p:nvPr/>
        </p:nvGrpSpPr>
        <p:grpSpPr bwMode="auto">
          <a:xfrm>
            <a:off x="1497455" y="4440690"/>
            <a:ext cx="931985" cy="921727"/>
            <a:chOff x="719042" y="3249992"/>
            <a:chExt cx="1009587" cy="6605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75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grpSp>
        <p:nvGrpSpPr>
          <p:cNvPr id="76" name="그룹 63"/>
          <p:cNvGrpSpPr>
            <a:grpSpLocks/>
          </p:cNvGrpSpPr>
          <p:nvPr/>
        </p:nvGrpSpPr>
        <p:grpSpPr bwMode="auto">
          <a:xfrm>
            <a:off x="1098871" y="5105975"/>
            <a:ext cx="931985" cy="921727"/>
            <a:chOff x="719042" y="3249992"/>
            <a:chExt cx="1009587" cy="660504"/>
          </a:xfrm>
        </p:grpSpPr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sp>
        <p:nvSpPr>
          <p:cNvPr id="79" name="AutoShape 9"/>
          <p:cNvSpPr>
            <a:spLocks noChangeArrowheads="1"/>
          </p:cNvSpPr>
          <p:nvPr/>
        </p:nvSpPr>
        <p:spPr bwMode="auto">
          <a:xfrm>
            <a:off x="3429041" y="4773332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sp>
        <p:nvSpPr>
          <p:cNvPr id="80" name="AutoShape 9"/>
          <p:cNvSpPr>
            <a:spLocks noChangeArrowheads="1"/>
          </p:cNvSpPr>
          <p:nvPr/>
        </p:nvSpPr>
        <p:spPr bwMode="auto">
          <a:xfrm>
            <a:off x="3429041" y="5658425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cxnSp>
        <p:nvCxnSpPr>
          <p:cNvPr id="81" name="Shape 67"/>
          <p:cNvCxnSpPr>
            <a:cxnSpLocks noChangeShapeType="1"/>
            <a:stCxn id="77" idx="4"/>
            <a:endCxn id="80" idx="1"/>
          </p:cNvCxnSpPr>
          <p:nvPr/>
        </p:nvCxnSpPr>
        <p:spPr bwMode="auto">
          <a:xfrm>
            <a:off x="2030856" y="5566839"/>
            <a:ext cx="1398185" cy="34656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2" name="Shape 67"/>
          <p:cNvCxnSpPr>
            <a:cxnSpLocks noChangeShapeType="1"/>
            <a:stCxn id="74" idx="4"/>
            <a:endCxn id="79" idx="1"/>
          </p:cNvCxnSpPr>
          <p:nvPr/>
        </p:nvCxnSpPr>
        <p:spPr bwMode="auto">
          <a:xfrm>
            <a:off x="2429440" y="4901554"/>
            <a:ext cx="999601" cy="12675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" name="직선 화살표 연결선 78"/>
          <p:cNvCxnSpPr>
            <a:cxnSpLocks noChangeShapeType="1"/>
            <a:stCxn id="79" idx="3"/>
            <a:endCxn id="65" idx="1"/>
          </p:cNvCxnSpPr>
          <p:nvPr/>
        </p:nvCxnSpPr>
        <p:spPr bwMode="auto">
          <a:xfrm>
            <a:off x="4119237" y="5028310"/>
            <a:ext cx="1263162" cy="146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84" name="AutoShape 9"/>
          <p:cNvSpPr>
            <a:spLocks noChangeArrowheads="1"/>
          </p:cNvSpPr>
          <p:nvPr/>
        </p:nvSpPr>
        <p:spPr bwMode="auto">
          <a:xfrm>
            <a:off x="6021307" y="5664286"/>
            <a:ext cx="690197" cy="509954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cxnSp>
        <p:nvCxnSpPr>
          <p:cNvPr id="85" name="직선 화살표 연결선 78"/>
          <p:cNvCxnSpPr>
            <a:cxnSpLocks noChangeShapeType="1"/>
            <a:stCxn id="80" idx="3"/>
            <a:endCxn id="84" idx="1"/>
          </p:cNvCxnSpPr>
          <p:nvPr/>
        </p:nvCxnSpPr>
        <p:spPr bwMode="auto">
          <a:xfrm>
            <a:off x="4119238" y="5913402"/>
            <a:ext cx="1902069" cy="58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86" name="Shape 80"/>
          <p:cNvCxnSpPr>
            <a:cxnSpLocks noChangeShapeType="1"/>
            <a:stCxn id="84" idx="0"/>
          </p:cNvCxnSpPr>
          <p:nvPr/>
        </p:nvCxnSpPr>
        <p:spPr bwMode="auto">
          <a:xfrm rot="5400000" flipH="1" flipV="1">
            <a:off x="6653621" y="4460472"/>
            <a:ext cx="915866" cy="149176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87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504" y="4714718"/>
            <a:ext cx="593480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42" y="5570502"/>
            <a:ext cx="593480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76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24" y="1674085"/>
            <a:ext cx="7553325" cy="39624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12660" y="4380592"/>
            <a:ext cx="696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“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인생에서 남는 건 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</a:t>
            </a:r>
          </a:p>
          <a:p>
            <a:r>
              <a:rPr lang="en-US" altLang="ko-KR" sz="3200" dirty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명예도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…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기억일 겁니다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.”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2" y="1715029"/>
            <a:ext cx="6216688" cy="65968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44" y="184152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lang="en-US" kern="0" dirty="0" err="1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DMExpress</a:t>
            </a:r>
            <a:r>
              <a:rPr 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endParaRPr lang="en-US" kern="0" dirty="0">
              <a:solidFill>
                <a:srgbClr val="FFFFFF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3" y="1113422"/>
            <a:ext cx="932688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03802" y="965202"/>
            <a:ext cx="7314286" cy="548571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0870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2" descr="dmexpres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1" y="3256188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25870" y="1227743"/>
          <a:ext cx="6604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242478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0" y="1610053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981380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353151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73597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20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09383"/>
              </p:ext>
            </p:extLst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5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SQL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성능 개선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(20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배 이상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304634" y="2789273"/>
            <a:ext cx="5102007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98782" y="2822347"/>
            <a:ext cx="3712406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각형 45"/>
          <p:cNvSpPr/>
          <p:nvPr/>
        </p:nvSpPr>
        <p:spPr>
          <a:xfrm>
            <a:off x="1766742" y="1209541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3414100" y="1209541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5152980" y="1211659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9" name="갈매기형 수장 88"/>
          <p:cNvSpPr/>
          <p:nvPr/>
        </p:nvSpPr>
        <p:spPr>
          <a:xfrm>
            <a:off x="6882889" y="1210829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Big Data Solution</a:t>
            </a: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45928"/>
              </p:ext>
            </p:extLst>
          </p:nvPr>
        </p:nvGraphicFramePr>
        <p:xfrm>
          <a:off x="4431482" y="3112634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실행 시간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실행 시간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SQL 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대비</a:t>
                      </a:r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</a:br>
                      <a:r>
                        <a:rPr lang="en-US" altLang="ko-KR" sz="1400" dirty="0" err="1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DMExpress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성능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 </a:t>
                      </a:r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54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분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배 이상 향상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" name="물결 90"/>
          <p:cNvSpPr/>
          <p:nvPr/>
        </p:nvSpPr>
        <p:spPr>
          <a:xfrm>
            <a:off x="4432252" y="457759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 시간 단축으로 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인한 서비스 개선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주말 작업 가능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92" name="물결 91"/>
          <p:cNvSpPr/>
          <p:nvPr/>
        </p:nvSpPr>
        <p:spPr>
          <a:xfrm>
            <a:off x="6076437" y="459089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Offloading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의한 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시스템 사용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(DB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자원 사용 절감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93" name="물결 92"/>
          <p:cNvSpPr/>
          <p:nvPr/>
        </p:nvSpPr>
        <p:spPr>
          <a:xfrm>
            <a:off x="7716657" y="4612063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Temp Table </a:t>
            </a:r>
          </a:p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사용량 감소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(DB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스토리지 절감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52" y="3313404"/>
            <a:ext cx="895350" cy="24003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084808" y="2640527"/>
            <a:ext cx="25394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DMX GUI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변경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603463" y="3255739"/>
            <a:ext cx="2218191" cy="2607676"/>
            <a:chOff x="266006" y="3186662"/>
            <a:chExt cx="2218191" cy="2607676"/>
          </a:xfrm>
        </p:grpSpPr>
        <p:sp>
          <p:nvSpPr>
            <p:cNvPr id="97" name="직사각형 96"/>
            <p:cNvSpPr/>
            <p:nvPr/>
          </p:nvSpPr>
          <p:spPr>
            <a:xfrm>
              <a:off x="266006" y="3186662"/>
              <a:ext cx="2218191" cy="260767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364" y="3256261"/>
              <a:ext cx="2057400" cy="2476500"/>
            </a:xfrm>
            <a:prstGeom prst="rect">
              <a:avLst/>
            </a:prstGeom>
          </p:spPr>
        </p:pic>
      </p:grpSp>
      <p:sp>
        <p:nvSpPr>
          <p:cNvPr id="99" name="오른쪽 화살표 98"/>
          <p:cNvSpPr/>
          <p:nvPr/>
        </p:nvSpPr>
        <p:spPr>
          <a:xfrm>
            <a:off x="2618142" y="3899177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6075064" y="2640527"/>
            <a:ext cx="15600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 결과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973" y="366714"/>
            <a:ext cx="4407694" cy="61722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0369" y="5073378"/>
            <a:ext cx="4653888" cy="65968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65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68" y="257746"/>
            <a:ext cx="5757863" cy="63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9962" y="2967334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DMExpress</a:t>
            </a:r>
            <a:endParaRPr lang="ko-KR" alt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01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3526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9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18356"/>
              </p:ext>
            </p:extLst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5583"/>
              </p:ext>
            </p:extLst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70609"/>
              </p:ext>
            </p:extLst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smtClean="0">
                <a:latin typeface="+mj-ea"/>
                <a:ea typeface="+mj-ea"/>
              </a:rPr>
              <a:t>숫자 연산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    </a:t>
            </a:r>
            <a:r>
              <a:rPr lang="en-US" altLang="ko-KR" sz="2000" dirty="0">
                <a:latin typeface="+mj-ea"/>
                <a:ea typeface="+mj-ea"/>
              </a:rPr>
              <a:t>=, </a:t>
            </a:r>
            <a:r>
              <a:rPr lang="en-US" altLang="ko-KR" sz="2000" dirty="0" smtClean="0">
                <a:latin typeface="+mj-ea"/>
                <a:ea typeface="+mj-ea"/>
              </a:rPr>
              <a:t> !=,  &lt;,  &gt;, &lt;=, !&gt;, </a:t>
            </a:r>
            <a:r>
              <a:rPr lang="en-US" altLang="ko-KR" sz="2000" dirty="0">
                <a:latin typeface="+mj-ea"/>
                <a:ea typeface="+mj-ea"/>
              </a:rPr>
              <a:t>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smtClean="0">
                <a:latin typeface="+mj-ea"/>
                <a:ea typeface="+mj-ea"/>
              </a:rPr>
              <a:t>문자 연산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smtClean="0">
                <a:latin typeface="+mj-ea"/>
                <a:ea typeface="+mj-ea"/>
              </a:rPr>
              <a:t>숫자 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22964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아웃 파일을 </a:t>
            </a:r>
            <a:r>
              <a:rPr lang="ko-KR" altLang="en-US" sz="2000" dirty="0">
                <a:latin typeface="+mj-ea"/>
                <a:ea typeface="+mj-ea"/>
              </a:rPr>
              <a:t>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1059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37869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noProof="0" dirty="0" smtClean="0">
                <a:solidFill>
                  <a:srgbClr val="FFFFFF"/>
                </a:solidFill>
                <a:latin typeface="+mj-ea"/>
              </a:rPr>
              <a:t>세상에 나쁜 옷은 없다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9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9951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389776" y="1707619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  사  명 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한국비지네스써비스㈜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설립 년도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: 1973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년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5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월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본        사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서울시 서초구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반포대로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34</a:t>
            </a: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직        원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40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명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국내 최초의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SW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전문 판매 지원 회사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1992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년 최초로 국내 </a:t>
            </a:r>
            <a:r>
              <a:rPr kumimoji="0" lang="en-US" altLang="ko-KR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Syncsort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Solution 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공급지원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풍부한 경험과 기술축적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30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 개 이상의 </a:t>
            </a:r>
            <a:r>
              <a:rPr kumimoji="0" lang="en-US" altLang="ko-KR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Syncsort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kumimoji="0" lang="ko-KR" altLang="en-U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고객사</a:t>
            </a:r>
            <a:endParaRPr kumimoji="0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6034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11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72" y="525315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77" y="517844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8" y="5241649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2" y="5447128"/>
            <a:ext cx="1300889" cy="415138"/>
          </a:xfrm>
          <a:prstGeom prst="rect">
            <a:avLst/>
          </a:prstGeom>
        </p:spPr>
      </p:pic>
      <p:pic>
        <p:nvPicPr>
          <p:cNvPr id="15" name="Picture 4" descr="https://lh3.googleusercontent.com/3wcynYIT6nYIAwRhkYI0jc0ieSR9P8I6OLfw4a6ZL8LiuDPmIhf38-0JR6FNQDW38V0n=s1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75" y="5548143"/>
            <a:ext cx="1619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195625" y="1235097"/>
            <a:ext cx="6362700" cy="3943350"/>
            <a:chOff x="1771650" y="1457325"/>
            <a:chExt cx="6362700" cy="39433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1650" y="1457325"/>
              <a:ext cx="6362700" cy="394335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타원 2"/>
            <p:cNvSpPr/>
            <p:nvPr/>
          </p:nvSpPr>
          <p:spPr>
            <a:xfrm>
              <a:off x="3047999" y="3918857"/>
              <a:ext cx="751114" cy="75111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  </a:t>
            </a:r>
            <a:r>
              <a:rPr lang="en-US" altLang="ko-KR" sz="2000" dirty="0">
                <a:latin typeface="+mj-ea"/>
                <a:ea typeface="+mj-ea"/>
              </a:rPr>
              <a:t>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</a:t>
            </a:r>
            <a:r>
              <a:rPr lang="en-US" altLang="ko-KR" sz="2000" dirty="0" smtClean="0">
                <a:latin typeface="+mj-ea"/>
                <a:ea typeface="+mj-ea"/>
              </a:rPr>
              <a:t>      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13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WORKSPACE /</a:t>
            </a:r>
            <a:r>
              <a:rPr lang="en-US" altLang="ko-KR" sz="2000" dirty="0" smtClean="0">
                <a:latin typeface="+mj-ea"/>
                <a:ea typeface="+mj-ea"/>
              </a:rPr>
              <a:t>user/temp_work_space1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en-US" altLang="ko-KR" sz="2000" dirty="0">
                <a:latin typeface="+mj-ea"/>
              </a:rPr>
              <a:t>/WORKSPACE /</a:t>
            </a:r>
            <a:r>
              <a:rPr lang="en-US" altLang="ko-KR" sz="2000" dirty="0" smtClean="0">
                <a:latin typeface="+mj-ea"/>
              </a:rPr>
              <a:t>user/temp_work_space2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96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7161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장점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328" y="1188632"/>
            <a:ext cx="8821158" cy="45046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쉽다 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(Easy, Simple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) </a:t>
            </a:r>
            <a:r>
              <a:rPr lang="en-US" altLang="ko-KR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쉽게 배우고 사용</a:t>
            </a:r>
            <a:endParaRPr lang="en-US" altLang="ko-KR" sz="36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초고속 </a:t>
            </a: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데이터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처리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성능</a:t>
            </a:r>
            <a:r>
              <a:rPr lang="en-US" altLang="ko-KR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향상</a:t>
            </a:r>
            <a:endParaRPr lang="en-US" altLang="ko-KR" sz="36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다양한 </a:t>
            </a: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데이터 </a:t>
            </a: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변환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편리한 가공</a:t>
            </a:r>
            <a:endParaRPr lang="en-US" altLang="ko-KR" sz="36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쉬운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디버깅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 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튜닝 </a:t>
            </a:r>
            <a:r>
              <a:rPr lang="en-US" altLang="ko-KR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X</a:t>
            </a:r>
            <a:endParaRPr lang="ko-KR" altLang="en-US" sz="36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pic>
        <p:nvPicPr>
          <p:cNvPr id="2050" name="Picture 2" descr="사용하기 쉬운 - 무료 상업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62" y="2302846"/>
            <a:ext cx="2438095" cy="24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ircraft, Plane, Speedometer, Airpla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53" y="2435921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ink, Switch, Arrows, Rethinking, He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6" y="4005209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디버깅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00" y="4426438"/>
            <a:ext cx="1950476" cy="19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4" y="248356"/>
            <a:ext cx="6072188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1714652" y="2967335"/>
            <a:ext cx="647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변경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755" y="523353"/>
            <a:ext cx="225869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</a:t>
            </a:r>
            <a:r>
              <a:rPr lang="en-US" altLang="ko-KR" dirty="0" smtClean="0"/>
              <a:t>bin/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 smtClean="0"/>
              <a:t>echo “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/REPORT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" </a:t>
            </a:r>
            <a:r>
              <a:rPr lang="en-US" altLang="ko-KR" dirty="0"/>
              <a:t>&gt; </a:t>
            </a:r>
            <a:r>
              <a:rPr lang="en-US" altLang="ko-KR" dirty="0" smtClean="0"/>
              <a:t>TEST.SCL</a:t>
            </a:r>
          </a:p>
          <a:p>
            <a:r>
              <a:rPr lang="en-US" altLang="ko-KR" dirty="0" err="1" smtClean="0"/>
              <a:t>sortcl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=TEST.SCL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[ $? -ne 0 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Then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exit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Fi</a:t>
            </a:r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TEST.SCL</a:t>
            </a:r>
          </a:p>
          <a:p>
            <a:r>
              <a:rPr lang="en-US" altLang="ko-KR" dirty="0" smtClean="0"/>
              <a:t>exit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562" y="523353"/>
            <a:ext cx="327346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INFILE  </a:t>
            </a:r>
            <a:r>
              <a:rPr lang="en-US" altLang="ko-KR" dirty="0"/>
              <a:t>$1 </a:t>
            </a:r>
            <a:r>
              <a:rPr lang="en-US" altLang="ko-KR" dirty="0" smtClean="0"/>
              <a:t> STLF  </a:t>
            </a:r>
            <a:r>
              <a:rPr lang="en-US" altLang="ko-KR" dirty="0"/>
              <a:t>200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/END</a:t>
            </a:r>
          </a:p>
          <a:p>
            <a:r>
              <a:rPr lang="en-US" altLang="ko-KR" dirty="0"/>
              <a:t>"&gt; TEST.SRT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/run </a:t>
            </a:r>
            <a:r>
              <a:rPr lang="en-US" altLang="ko-KR" dirty="0" smtClean="0"/>
              <a:t>TEST.SRT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8134" y="523353"/>
            <a:ext cx="332377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&lt;&lt; </a:t>
            </a:r>
            <a:r>
              <a:rPr lang="en-US" altLang="ko-KR" dirty="0" err="1" smtClean="0"/>
              <a:t>eof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</a:t>
            </a:r>
            <a:r>
              <a:rPr lang="en-US" altLang="ko-KR" dirty="0" smtClean="0"/>
              <a:t> $</a:t>
            </a:r>
            <a:r>
              <a:rPr lang="en-US" altLang="ko-KR" dirty="0"/>
              <a:t>1 </a:t>
            </a:r>
            <a:r>
              <a:rPr lang="en-US" altLang="ko-KR" dirty="0" smtClean="0"/>
              <a:t> STLF  200</a:t>
            </a:r>
            <a:endParaRPr lang="en-US" altLang="ko-KR" dirty="0"/>
          </a:p>
          <a:p>
            <a:r>
              <a:rPr lang="en-US" altLang="ko-KR" dirty="0"/>
              <a:t>/COPY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END</a:t>
            </a:r>
          </a:p>
          <a:p>
            <a:r>
              <a:rPr lang="en-US" altLang="ko-KR" dirty="0" err="1" smtClean="0"/>
              <a:t>eof</a:t>
            </a:r>
            <a:r>
              <a:rPr lang="en-US" altLang="ko-KR" dirty="0" smtClean="0"/>
              <a:t> "&gt; </a:t>
            </a:r>
            <a:r>
              <a:rPr lang="en-US" altLang="ko-KR" dirty="0"/>
              <a:t>TEST.SRT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. ./TEST.SRT</a:t>
            </a:r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49699" y="1103087"/>
            <a:ext cx="6004358" cy="137885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479" y="314250"/>
            <a:ext cx="705546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(/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  …….</a:t>
            </a:r>
            <a:br>
              <a:rPr lang="en-US" altLang="ko-KR" dirty="0" smtClean="0"/>
            </a:br>
            <a:r>
              <a:rPr lang="en-US" altLang="ko-KR" dirty="0" smtClean="0"/>
              <a:t>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/CARD/71/BILLMMDD/BI710731)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</a:t>
            </a:r>
            <a:r>
              <a:rPr lang="en-US" altLang="ko-KR" dirty="0" err="1"/>
              <a:t>pos</a:t>
            </a:r>
            <a:r>
              <a:rPr lang="en-US" altLang="ko-KR" dirty="0"/>
              <a:t>=   1 , size=  171)                                                                                                                                            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/CARD/71/BILLMMDD/V4.DRAFT00.20190805.main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7264" y="3150499"/>
            <a:ext cx="74082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 STLF 171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 STLF 171</a:t>
            </a:r>
          </a:p>
          <a:p>
            <a:endParaRPr lang="en-US" altLang="ko-KR" dirty="0"/>
          </a:p>
          <a:p>
            <a:r>
              <a:rPr lang="en-US" altLang="ko-KR" dirty="0"/>
              <a:t>/FIELDS </a:t>
            </a:r>
            <a:r>
              <a:rPr lang="en-US" altLang="ko-KR" dirty="0" smtClean="0"/>
              <a:t> a1  1  char  171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/COPY</a:t>
            </a:r>
          </a:p>
          <a:p>
            <a:endParaRPr lang="en-US" altLang="ko-KR" dirty="0"/>
          </a:p>
          <a:p>
            <a:r>
              <a:rPr lang="en-US" altLang="ko-KR" dirty="0"/>
              <a:t>/OUTFILE  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/V4.DRAFT00.20190805.main </a:t>
            </a:r>
            <a:r>
              <a:rPr lang="en-US" altLang="ko-KR" dirty="0"/>
              <a:t>STLF 171 overwrite</a:t>
            </a:r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순서도: 대체 처리 3"/>
          <p:cNvSpPr/>
          <p:nvPr/>
        </p:nvSpPr>
        <p:spPr>
          <a:xfrm>
            <a:off x="164048" y="2264735"/>
            <a:ext cx="3270270" cy="32960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>
          <a:xfrm>
            <a:off x="2224314" y="4821510"/>
            <a:ext cx="2728686" cy="37737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8064" y="3204644"/>
            <a:ext cx="72010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/INFILE  </a:t>
            </a:r>
            <a:br>
              <a:rPr lang="en-US" altLang="ko-KR" dirty="0" smtClean="0"/>
            </a:br>
            <a:r>
              <a:rPr lang="en-US" altLang="ko-KR" dirty="0" smtClean="0"/>
              <a:t>“/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/CARD/71/BILLMMDD/BI7107??”  </a:t>
            </a:r>
            <a:r>
              <a:rPr lang="en-US" altLang="ko-KR" dirty="0" smtClean="0">
                <a:solidFill>
                  <a:srgbClr val="FF0000"/>
                </a:solidFill>
              </a:rPr>
              <a:t>EXPANDWILDCARDS</a:t>
            </a:r>
            <a:r>
              <a:rPr lang="en-US" altLang="ko-KR" dirty="0" smtClean="0"/>
              <a:t> STLF 171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2570" y="409100"/>
            <a:ext cx="402187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25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469" y="409100"/>
            <a:ext cx="4227201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a2      3  </a:t>
            </a:r>
            <a:r>
              <a:rPr lang="en-US" altLang="ko-KR" dirty="0"/>
              <a:t>char  18,</a:t>
            </a:r>
          </a:p>
          <a:p>
            <a:r>
              <a:rPr lang="en-US" altLang="ko-KR" dirty="0" smtClean="0"/>
              <a:t>              a3     21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a4     27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a5   </a:t>
            </a:r>
            <a:r>
              <a:rPr lang="en-US" altLang="ko-KR" dirty="0"/>
              <a:t>188 char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a6   </a:t>
            </a:r>
            <a:r>
              <a:rPr lang="en-US" altLang="ko-KR" dirty="0"/>
              <a:t>190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a7   </a:t>
            </a:r>
            <a:r>
              <a:rPr lang="en-US" altLang="ko-KR" dirty="0"/>
              <a:t>215 char 46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/>
              <a:t>a0 </a:t>
            </a:r>
            <a:r>
              <a:rPr lang="en-US" altLang="ko-KR" dirty="0" smtClean="0"/>
              <a:t>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 smtClean="0"/>
              <a:t>        …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CONDITION  c8  a1  EQ  "71"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3881579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5315237" y="696686"/>
            <a:ext cx="2723864" cy="451349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489846" y="1124750"/>
            <a:ext cx="868521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™ v4.8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raw TPC-H data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추출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정제와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로드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Analytic Database) -&gt;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57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51</a:t>
            </a:r>
            <a:b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Server : HP Blade System c7000 x86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OS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RedHat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Linux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DSS Labs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의해 독립적으로 </a:t>
            </a:r>
            <a:r>
              <a:rPr lang="ko-KR" altLang="en-US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검증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신  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 - DMExpress,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HP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 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57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21.51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endParaRPr lang="en-US" altLang="ko-KR" sz="1600" i="1" u="sng" kern="0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종전기록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Microsoft, Unisys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1.0TB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25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20.00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33" name="그룹 9"/>
          <p:cNvGrpSpPr>
            <a:grpSpLocks/>
          </p:cNvGrpSpPr>
          <p:nvPr/>
        </p:nvGrpSpPr>
        <p:grpSpPr bwMode="auto">
          <a:xfrm>
            <a:off x="5091694" y="1828318"/>
            <a:ext cx="4403725" cy="4197350"/>
            <a:chOff x="4226916" y="1535489"/>
            <a:chExt cx="4710022" cy="4433977"/>
          </a:xfrm>
        </p:grpSpPr>
        <p:sp>
          <p:nvSpPr>
            <p:cNvPr id="34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>
                <a:solidFill>
                  <a:srgbClr val="000000"/>
                </a:solidFill>
                <a:latin typeface="Times New Roman" pitchFamily="18" charset="0"/>
                <a:ea typeface="ＭＳ Ｐゴシック" pitchFamily="-60" charset="-128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2809" y="305990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rgbClr val="B2B2B2">
                <a:alpha val="50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606269" y="3523889"/>
            <a:ext cx="3910529" cy="1077218"/>
          </a:xfrm>
          <a:prstGeom prst="rect">
            <a:avLst/>
          </a:prstGeom>
          <a:solidFill>
            <a:srgbClr val="FFFFFF">
              <a:lumMod val="95000"/>
              <a:alpha val="70000"/>
            </a:srgbClr>
          </a:solidFill>
          <a:ln w="222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처리 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시간</a:t>
            </a:r>
            <a:endParaRPr kumimoji="0" lang="en-US" altLang="ko-KR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10</a:t>
            </a:r>
            <a:r>
              <a:rPr kumimoji="0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분 </a:t>
            </a: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37</a:t>
            </a:r>
            <a:r>
              <a:rPr kumimoji="0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초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46898" y="376621"/>
            <a:ext cx="3475998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1</a:t>
            </a:r>
            <a:r>
              <a:rPr lang="ko-KR" altLang="en-US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시간에 </a:t>
            </a:r>
            <a:r>
              <a:rPr lang="en-US" altLang="ko-KR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5.65 </a:t>
            </a:r>
            <a:r>
              <a:rPr lang="en-US" altLang="ko-KR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TB </a:t>
            </a:r>
            <a:r>
              <a:rPr lang="ko-KR" altLang="en-US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처리</a:t>
            </a:r>
            <a:endParaRPr lang="ko-KR" altLang="en-US" sz="2000" b="1" kern="0" dirty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8469" y="409100"/>
            <a:ext cx="4227201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 smtClean="0"/>
              <a:t>              a0 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/>
              <a:t>/CONDITION  c2  a1  EQ  "61"</a:t>
            </a:r>
          </a:p>
          <a:p>
            <a:r>
              <a:rPr lang="en-US" altLang="ko-KR" dirty="0"/>
              <a:t>/CONDITION  c3  a1  EQ  "62"</a:t>
            </a:r>
          </a:p>
          <a:p>
            <a:r>
              <a:rPr lang="en-US" altLang="ko-KR" dirty="0"/>
              <a:t>/CONDITION  c4  a1  EQ  "63"</a:t>
            </a:r>
          </a:p>
          <a:p>
            <a:r>
              <a:rPr lang="en-US" altLang="ko-KR" dirty="0"/>
              <a:t>/CONDITION  c5  a1  EQ  "65"</a:t>
            </a:r>
          </a:p>
          <a:p>
            <a:r>
              <a:rPr lang="en-US" altLang="ko-KR" dirty="0"/>
              <a:t>/CONDITION  c6  a1  EQ  "66"</a:t>
            </a:r>
          </a:p>
          <a:p>
            <a:r>
              <a:rPr lang="en-US" altLang="ko-KR" dirty="0"/>
              <a:t>/CONDITION  c7  a1  EQ  "67"</a:t>
            </a:r>
          </a:p>
          <a:p>
            <a:r>
              <a:rPr lang="en-US" altLang="ko-KR" dirty="0"/>
              <a:t>/CONDITION  c8  a1  EQ  "71"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798457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5315237" y="696686"/>
            <a:ext cx="2723864" cy="293233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84" y="439900"/>
            <a:ext cx="4878259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/OUTFILE="$2"26"$3“ overwrite STLF 258 </a:t>
            </a:r>
          </a:p>
          <a:p>
            <a:r>
              <a:rPr lang="en-US" altLang="ko-KR" dirty="0"/>
              <a:t>/INCLUDE c1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="$2"61"$3“ overwrite STLF 258</a:t>
            </a:r>
          </a:p>
          <a:p>
            <a:r>
              <a:rPr lang="en-US" altLang="ko-KR" dirty="0"/>
              <a:t>/INCLUDE c2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r>
              <a:rPr lang="en-US" altLang="ko-KR" dirty="0" smtClean="0"/>
              <a:t>    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="$2"67"$3“ overwrite STLF 258</a:t>
            </a:r>
          </a:p>
          <a:p>
            <a:r>
              <a:rPr lang="en-US" altLang="ko-KR" dirty="0"/>
              <a:t>/INCLUDE c7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="$2"71"$3“ overwrite STLF 258</a:t>
            </a:r>
          </a:p>
          <a:p>
            <a:r>
              <a:rPr lang="en-US" altLang="ko-KR" dirty="0"/>
              <a:t>/INCLUDE c8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4409" y="439900"/>
            <a:ext cx="4021870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266279" y="4393065"/>
            <a:ext cx="481487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3714750"/>
            <a:ext cx="4096053" cy="263446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4749884" y="4505324"/>
            <a:ext cx="4878259" cy="126682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주인 놈을 만났을 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83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5491861" y="2156413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5479162" y="5278073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2831456" y="4046256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23235" y="1943564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47"/>
          <p:cNvSpPr/>
          <p:nvPr/>
        </p:nvSpPr>
        <p:spPr>
          <a:xfrm>
            <a:off x="2378596" y="3830474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5099" y="1211622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762" y="239084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5762" y="3116271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762" y="385292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762" y="467847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6" name="Picture 53" descr="Gnome-View-Sort-Descending-48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45844" y="2270751"/>
            <a:ext cx="609525" cy="609524"/>
          </a:xfrm>
          <a:prstGeom prst="rect">
            <a:avLst/>
          </a:prstGeom>
        </p:spPr>
      </p:pic>
      <p:pic>
        <p:nvPicPr>
          <p:cNvPr id="17" name="Picture 54" descr="Arrow-jion-right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44281" y="2994613"/>
            <a:ext cx="612648" cy="612648"/>
          </a:xfrm>
          <a:prstGeom prst="rect">
            <a:avLst/>
          </a:prstGeom>
        </p:spPr>
      </p:pic>
      <p:pic>
        <p:nvPicPr>
          <p:cNvPr id="18" name="Picture 55" descr="Copy-12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644281" y="4556814"/>
            <a:ext cx="612648" cy="612648"/>
          </a:xfrm>
          <a:prstGeom prst="rect">
            <a:avLst/>
          </a:prstGeom>
        </p:spPr>
      </p:pic>
      <p:pic>
        <p:nvPicPr>
          <p:cNvPr id="19" name="Picture 56" descr="Sum-UI-64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281" y="3731264"/>
            <a:ext cx="612648" cy="612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96865" y="242163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6865" y="314704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6865" y="388370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6865" y="47092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5" name="Straight Connector 64"/>
          <p:cNvCxnSpPr/>
          <p:nvPr/>
        </p:nvCxnSpPr>
        <p:spPr bwMode="auto">
          <a:xfrm>
            <a:off x="5491862" y="29565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65"/>
          <p:cNvCxnSpPr/>
          <p:nvPr/>
        </p:nvCxnSpPr>
        <p:spPr bwMode="auto">
          <a:xfrm>
            <a:off x="5491862" y="36423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66"/>
          <p:cNvCxnSpPr/>
          <p:nvPr/>
        </p:nvCxnSpPr>
        <p:spPr bwMode="auto">
          <a:xfrm>
            <a:off x="5491862" y="44297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67"/>
          <p:cNvCxnSpPr/>
          <p:nvPr/>
        </p:nvCxnSpPr>
        <p:spPr bwMode="auto">
          <a:xfrm>
            <a:off x="5491862" y="52679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6723765" y="5587814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3071" y="4086284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558843" y="1260776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오빤 내가 왜 화났는지 몰라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23" y="230279"/>
            <a:ext cx="4957953" cy="6111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1165578"/>
            <a:ext cx="4597938" cy="477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0" y="1924582"/>
            <a:ext cx="6686550" cy="3505200"/>
          </a:xfrm>
          <a:prstGeom prst="rect">
            <a:avLst/>
          </a:prstGeom>
          <a:ln w="28575" cmpd="thickThin">
            <a:solidFill>
              <a:schemeClr val="accent6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10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noProof="0" dirty="0" smtClean="0"/>
              <a:t>고양이 회사 직급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66725"/>
            <a:ext cx="5715000" cy="5924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3505" y="1147762"/>
            <a:ext cx="3181350" cy="4562475"/>
            <a:chOff x="263505" y="1147762"/>
            <a:chExt cx="3181350" cy="4562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05" y="1147762"/>
              <a:ext cx="3181350" cy="4562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7372" y="1275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회장</a:t>
              </a:r>
              <a:endParaRPr lang="ko-KR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12888</TotalTime>
  <Words>6070</Words>
  <Application>Microsoft Office PowerPoint</Application>
  <PresentationFormat>A4 용지(210x297mm)</PresentationFormat>
  <Paragraphs>2054</Paragraphs>
  <Slides>106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30" baseType="lpstr">
      <vt:lpstr>나눔스퀘어라운드 ExtraBold</vt:lpstr>
      <vt:lpstr>나눔스퀘어 ExtraBold</vt:lpstr>
      <vt:lpstr>Tahoma</vt:lpstr>
      <vt:lpstr>a카리스마</vt:lpstr>
      <vt:lpstr>Calibri</vt:lpstr>
      <vt:lpstr>충북대직지체</vt:lpstr>
      <vt:lpstr>강한공군체 Medium</vt:lpstr>
      <vt:lpstr>MS PGothic</vt:lpstr>
      <vt:lpstr>Courier New</vt:lpstr>
      <vt:lpstr>강한공군체 Bold</vt:lpstr>
      <vt:lpstr>Times New Roman</vt:lpstr>
      <vt:lpstr>휴먼모음T</vt:lpstr>
      <vt:lpstr>a산들바람</vt:lpstr>
      <vt:lpstr>a발레리나</vt:lpstr>
      <vt:lpstr>a아시아헤드2</vt:lpstr>
      <vt:lpstr>HY동녘B</vt:lpstr>
      <vt:lpstr>맑은 고딕</vt:lpstr>
      <vt:lpstr>Arial</vt:lpstr>
      <vt:lpstr>Wingdings</vt:lpstr>
      <vt:lpstr>Arial Black</vt:lpstr>
      <vt:lpstr>굴림</vt:lpstr>
      <vt:lpstr>굴림체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장점</vt:lpstr>
      <vt:lpstr>PowerPoint 프레젠테이션</vt:lpstr>
      <vt:lpstr>PowerPoint 프레젠테이션</vt:lpstr>
      <vt:lpstr>PowerPoint 프레젠테이션</vt:lpstr>
      <vt:lpstr>DMExpress – 파일 데이터 처리</vt:lpstr>
      <vt:lpstr>DMExpress – 파일 데이터 처리</vt:lpstr>
      <vt:lpstr>DMExpress – 파일 데이터 처리</vt:lpstr>
      <vt:lpstr>PowerPoint 프레젠테이션</vt:lpstr>
      <vt:lpstr>DMExpress 기능</vt:lpstr>
      <vt:lpstr>DMExpress Script : COPY</vt:lpstr>
      <vt:lpstr>DMExpress Script : COPY</vt:lpstr>
      <vt:lpstr>PowerPoint 프레젠테이션</vt:lpstr>
      <vt:lpstr>DMExpress Script : COPY</vt:lpstr>
      <vt:lpstr>DMExpress Script : COPY</vt:lpstr>
      <vt:lpstr>DMExpress Script : SORT</vt:lpstr>
      <vt:lpstr>DMExpress Script : MERGE</vt:lpstr>
      <vt:lpstr>PowerPoint 프레젠테이션</vt:lpstr>
      <vt:lpstr>DMExpress Script : JOIN</vt:lpstr>
      <vt:lpstr>DMExpress Script : SUMMARIZE (GROUP BY)</vt:lpstr>
      <vt:lpstr>DMExpress Script : SUMMARIZE</vt:lpstr>
      <vt:lpstr>DMExpress Script : SUMMARIZE (최대, 최소, 평균 값)</vt:lpstr>
      <vt:lpstr>PowerPoint 프레젠테이션</vt:lpstr>
      <vt:lpstr>PowerPoint 프레젠테이션</vt:lpstr>
      <vt:lpstr>PowerPoint 프레젠테이션</vt:lpstr>
      <vt:lpstr>DMExpress 기능 : 여러 기능을 한 번에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DMExpress 데이터 처리 방식</vt:lpstr>
      <vt:lpstr>DMExpress 지원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Script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PowerPoint 프레젠테이션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257</cp:revision>
  <dcterms:created xsi:type="dcterms:W3CDTF">2016-05-08T11:12:13Z</dcterms:created>
  <dcterms:modified xsi:type="dcterms:W3CDTF">2022-06-24T06:39:32Z</dcterms:modified>
</cp:coreProperties>
</file>